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es-D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C6F75E-B148-CD58-D32C-E86922C771C4}" v="103" dt="2025-05-09T17:01:57.58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D2B1B-6027-4926-AFF1-DD7718CE9D0C}" type="datetimeFigureOut">
              <a:rPr lang="es-DO" smtClean="0"/>
              <a:t>9/5/2025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10FA-F154-4D75-AA56-DBC75873F5EE}" type="slidenum">
              <a:rPr lang="es-DO" smtClean="0"/>
              <a:t>‹#›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443776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D2B1B-6027-4926-AFF1-DD7718CE9D0C}" type="datetimeFigureOut">
              <a:rPr lang="es-DO" smtClean="0"/>
              <a:t>9/5/2025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10FA-F154-4D75-AA56-DBC75873F5EE}" type="slidenum">
              <a:rPr lang="es-DO" smtClean="0"/>
              <a:t>‹#›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028534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D2B1B-6027-4926-AFF1-DD7718CE9D0C}" type="datetimeFigureOut">
              <a:rPr lang="es-DO" smtClean="0"/>
              <a:t>9/5/2025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10FA-F154-4D75-AA56-DBC75873F5EE}" type="slidenum">
              <a:rPr lang="es-DO" smtClean="0"/>
              <a:t>‹#›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314401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D2B1B-6027-4926-AFF1-DD7718CE9D0C}" type="datetimeFigureOut">
              <a:rPr lang="es-DO" smtClean="0"/>
              <a:t>9/5/2025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10FA-F154-4D75-AA56-DBC75873F5EE}" type="slidenum">
              <a:rPr lang="es-DO" smtClean="0"/>
              <a:t>‹#›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4013162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D2B1B-6027-4926-AFF1-DD7718CE9D0C}" type="datetimeFigureOut">
              <a:rPr lang="es-DO" smtClean="0"/>
              <a:t>9/5/2025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10FA-F154-4D75-AA56-DBC75873F5EE}" type="slidenum">
              <a:rPr lang="es-DO" smtClean="0"/>
              <a:t>‹#›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812675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D2B1B-6027-4926-AFF1-DD7718CE9D0C}" type="datetimeFigureOut">
              <a:rPr lang="es-DO" smtClean="0"/>
              <a:t>9/5/2025</a:t>
            </a:fld>
            <a:endParaRPr lang="es-D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10FA-F154-4D75-AA56-DBC75873F5EE}" type="slidenum">
              <a:rPr lang="es-DO" smtClean="0"/>
              <a:t>‹#›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3490353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D2B1B-6027-4926-AFF1-DD7718CE9D0C}" type="datetimeFigureOut">
              <a:rPr lang="es-DO" smtClean="0"/>
              <a:t>9/5/2025</a:t>
            </a:fld>
            <a:endParaRPr lang="es-D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10FA-F154-4D75-AA56-DBC75873F5EE}" type="slidenum">
              <a:rPr lang="es-DO" smtClean="0"/>
              <a:t>‹#›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148302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D2B1B-6027-4926-AFF1-DD7718CE9D0C}" type="datetimeFigureOut">
              <a:rPr lang="es-DO" smtClean="0"/>
              <a:t>9/5/2025</a:t>
            </a:fld>
            <a:endParaRPr lang="es-D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10FA-F154-4D75-AA56-DBC75873F5EE}" type="slidenum">
              <a:rPr lang="es-DO" smtClean="0"/>
              <a:t>‹#›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73406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D2B1B-6027-4926-AFF1-DD7718CE9D0C}" type="datetimeFigureOut">
              <a:rPr lang="es-DO" smtClean="0"/>
              <a:t>9/5/2025</a:t>
            </a:fld>
            <a:endParaRPr lang="es-D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10FA-F154-4D75-AA56-DBC75873F5EE}" type="slidenum">
              <a:rPr lang="es-DO" smtClean="0"/>
              <a:t>‹#›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567116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D2B1B-6027-4926-AFF1-DD7718CE9D0C}" type="datetimeFigureOut">
              <a:rPr lang="es-DO" smtClean="0"/>
              <a:t>9/5/2025</a:t>
            </a:fld>
            <a:endParaRPr lang="es-D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10FA-F154-4D75-AA56-DBC75873F5EE}" type="slidenum">
              <a:rPr lang="es-DO" smtClean="0"/>
              <a:t>‹#›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2756885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D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D2B1B-6027-4926-AFF1-DD7718CE9D0C}" type="datetimeFigureOut">
              <a:rPr lang="es-DO" smtClean="0"/>
              <a:t>9/5/2025</a:t>
            </a:fld>
            <a:endParaRPr lang="es-D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D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210FA-F154-4D75-AA56-DBC75873F5EE}" type="slidenum">
              <a:rPr lang="es-DO" smtClean="0"/>
              <a:t>‹#›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488326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D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D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D2B1B-6027-4926-AFF1-DD7718CE9D0C}" type="datetimeFigureOut">
              <a:rPr lang="es-DO" smtClean="0"/>
              <a:t>9/5/2025</a:t>
            </a:fld>
            <a:endParaRPr lang="es-D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D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210FA-F154-4D75-AA56-DBC75873F5EE}" type="slidenum">
              <a:rPr lang="es-DO" smtClean="0"/>
              <a:t>‹#›</a:t>
            </a:fld>
            <a:endParaRPr lang="es-DO"/>
          </a:p>
        </p:txBody>
      </p:sp>
    </p:spTree>
    <p:extLst>
      <p:ext uri="{BB962C8B-B14F-4D97-AF65-F5344CB8AC3E}">
        <p14:creationId xmlns:p14="http://schemas.microsoft.com/office/powerpoint/2010/main" val="1817670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gricultura.gob.do/transparencia/categoria/abril-ano-2025-banco-interamericano-de-desarrollo-bid/" TargetMode="External"/><Relationship Id="rId2" Type="http://schemas.openxmlformats.org/officeDocument/2006/relationships/hyperlink" Target="mailto:adquisicion.innovacion@agricultura.gob.do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1526143"/>
            <a:ext cx="11117578" cy="1325563"/>
          </a:xfrm>
        </p:spPr>
        <p:txBody>
          <a:bodyPr>
            <a:noAutofit/>
          </a:bodyPr>
          <a:lstStyle/>
          <a:p>
            <a:pPr algn="ctr"/>
            <a:r>
              <a:rPr lang="es-ES" sz="2400" b="1" cap="small" dirty="0"/>
              <a:t>LLAMADO PARA  CONTRATACIÓN DE PERSONAL (CI-001-2025, CI-002-2025 y CI-003-2025) PARA UNIDAD EJECUTORA DEL PROGAMA DE SANIDAD E INONNVACION AGROPECUARIA PRESTAMO NO. 4909/OC-DR (DR-L1137)</a:t>
            </a:r>
            <a:endParaRPr lang="es-DO" sz="24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71841" y="3158650"/>
            <a:ext cx="10515600" cy="322691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s-ES" sz="2200" dirty="0"/>
              <a:t>La fecha para presentación de </a:t>
            </a:r>
            <a:r>
              <a:rPr lang="es-ES" sz="2200" dirty="0" err="1"/>
              <a:t>CVs</a:t>
            </a:r>
            <a:r>
              <a:rPr lang="es-ES" sz="2200" dirty="0"/>
              <a:t> es hasta el </a:t>
            </a:r>
            <a:r>
              <a:rPr lang="es-ES" sz="2200" b="1" dirty="0"/>
              <a:t>día 20 de</a:t>
            </a:r>
            <a:r>
              <a:rPr lang="es-ES" sz="2200" dirty="0"/>
              <a:t> </a:t>
            </a:r>
            <a:r>
              <a:rPr lang="es-ES" sz="2200" b="1" dirty="0"/>
              <a:t>mayo</a:t>
            </a:r>
            <a:r>
              <a:rPr lang="es-ES" sz="2200" dirty="0"/>
              <a:t> del 2025 en horario de 8:00 am a 02:00 pm en la Oficina de la Unidad de Ejecución de Proyectos de Inversión Pública (UPEPIP), Sede Central del Ministerio de Agricultura o vía correo electrónico a </a:t>
            </a:r>
            <a:r>
              <a:rPr lang="es-ES" sz="2200" b="1" u="sng" dirty="0">
                <a:hlinkClick r:id="rId2"/>
              </a:rPr>
              <a:t>adquisicion.innovacion@agricultura.gob.do</a:t>
            </a:r>
            <a:r>
              <a:rPr lang="es-ES" sz="2200" b="1" u="sng" dirty="0"/>
              <a:t>. </a:t>
            </a:r>
          </a:p>
          <a:p>
            <a:pPr marL="0" indent="0" algn="ctr">
              <a:buNone/>
            </a:pPr>
            <a:endParaRPr lang="es-DO" sz="2500" dirty="0"/>
          </a:p>
          <a:p>
            <a:pPr marL="0" indent="0" algn="ctr">
              <a:buNone/>
            </a:pPr>
            <a:r>
              <a:rPr lang="es-ES" sz="1900" dirty="0"/>
              <a:t>Los términos de referencia estarán disponibles en el siguiente enlace:</a:t>
            </a:r>
            <a:endParaRPr lang="es-DO" sz="1900" dirty="0"/>
          </a:p>
          <a:p>
            <a:pPr marL="0" indent="0" algn="ctr">
              <a:buNone/>
            </a:pPr>
            <a:r>
              <a:rPr lang="es-ES" sz="1900" u="sng" dirty="0">
                <a:hlinkClick r:id="rId3"/>
              </a:rPr>
              <a:t>https://agricultura.gob.do/transparencia/categoria/abril-ano-2025-banco-interamericano-de-desarrollo-bid/</a:t>
            </a:r>
            <a:endParaRPr lang="es-DO" sz="1900" dirty="0"/>
          </a:p>
          <a:p>
            <a:pPr marL="0" indent="0" algn="ctr">
              <a:buNone/>
            </a:pPr>
            <a:r>
              <a:rPr lang="es-ES" sz="1900" dirty="0"/>
              <a:t>Fecha de publicación 10 de mayo del 2025</a:t>
            </a:r>
            <a:endParaRPr lang="es-DO" sz="1900" dirty="0"/>
          </a:p>
          <a:p>
            <a:pPr marL="0" indent="0" algn="ctr">
              <a:buNone/>
            </a:pPr>
            <a:endParaRPr lang="es-ES" sz="2500" b="1" u="sng" dirty="0"/>
          </a:p>
          <a:p>
            <a:pPr marL="0" indent="0" algn="ctr">
              <a:buNone/>
            </a:pPr>
            <a:endParaRPr lang="es-DO" sz="2500" dirty="0"/>
          </a:p>
          <a:p>
            <a:pPr marL="0" indent="0" algn="ctr">
              <a:buNone/>
            </a:pPr>
            <a:endParaRPr lang="es-DO" sz="2500" dirty="0"/>
          </a:p>
        </p:txBody>
      </p:sp>
      <p:pic>
        <p:nvPicPr>
          <p:cNvPr id="4" name="Imagen 3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635" y="130492"/>
            <a:ext cx="1536065" cy="1219200"/>
          </a:xfrm>
          <a:prstGeom prst="rect">
            <a:avLst/>
          </a:prstGeom>
          <a:noFill/>
        </p:spPr>
      </p:pic>
      <p:pic>
        <p:nvPicPr>
          <p:cNvPr id="5" name="Imagen 4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6022" y="526018"/>
            <a:ext cx="2060575" cy="10001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88726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DO" sz="2400" b="1" cap="small" dirty="0"/>
              <a:t>POSICIONES VACANTES PARA LA UNIDAD DE EJECUCIÓN  DEL PROGRAMA DE SANIDAD E INNOVACIÓN AGROPECUARIA </a:t>
            </a:r>
            <a:r>
              <a:rPr lang="es-ES" sz="2400" b="1" cap="small" dirty="0"/>
              <a:t>PRESTAMO NO. 4909/OC-DR (DR-L1137)</a:t>
            </a:r>
            <a:br>
              <a:rPr lang="es-DO" sz="2400" dirty="0"/>
            </a:br>
            <a:endParaRPr lang="es-DO" sz="2400" dirty="0"/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8194411"/>
              </p:ext>
            </p:extLst>
          </p:nvPr>
        </p:nvGraphicFramePr>
        <p:xfrm>
          <a:off x="837126" y="1760112"/>
          <a:ext cx="10297362" cy="28774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297362">
                  <a:extLst>
                    <a:ext uri="{9D8B030D-6E8A-4147-A177-3AD203B41FA5}">
                      <a16:colId xmlns:a16="http://schemas.microsoft.com/office/drawing/2014/main" val="2387707810"/>
                    </a:ext>
                  </a:extLst>
                </a:gridCol>
              </a:tblGrid>
              <a:tr h="659398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s-DO" sz="28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s-DO" sz="2800" kern="120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ANALISTA TÉCNICO DEL COMPONENTE I (CÓDIGO: CI-001-2025)</a:t>
                      </a:r>
                    </a:p>
                    <a:p>
                      <a:pPr marL="0" lvl="0" indent="0">
                        <a:buNone/>
                      </a:pPr>
                      <a:endParaRPr lang="es-DO" sz="2800" kern="120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082937"/>
                  </a:ext>
                </a:extLst>
              </a:tr>
              <a:tr h="966302">
                <a:tc>
                  <a:txBody>
                    <a:bodyPr/>
                    <a:lstStyle/>
                    <a:p>
                      <a:pPr marL="0" marR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</a:pPr>
                      <a:r>
                        <a:rPr lang="es-DO" sz="2800" dirty="0"/>
                        <a:t>2</a:t>
                      </a:r>
                      <a:r>
                        <a:rPr lang="es-DO" sz="2800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 </a:t>
                      </a:r>
                      <a:r>
                        <a:rPr lang="es-ES" sz="2800" kern="120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ANALISTA TÉCNICO DEL COMPONENTE II  (C</a:t>
                      </a:r>
                      <a:r>
                        <a:rPr lang="es-ES" sz="2800" b="0" i="0" u="none" strike="noStrike" kern="1200" baseline="0" noProof="0" dirty="0">
                          <a:solidFill>
                            <a:schemeClr val="tx1"/>
                          </a:solidFill>
                          <a:latin typeface="Calibri"/>
                        </a:rPr>
                        <a:t>Ó</a:t>
                      </a:r>
                      <a:r>
                        <a:rPr lang="es-ES" sz="2800" kern="1200" baseline="0" noProof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DIGO: CI-002-2025) </a:t>
                      </a:r>
                      <a:endParaRPr lang="es-DO" sz="2800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2780300"/>
                  </a:ext>
                </a:extLst>
              </a:tr>
              <a:tr h="966302">
                <a:tc>
                  <a:txBody>
                    <a:bodyPr/>
                    <a:lstStyle/>
                    <a:p>
                      <a:pPr marL="0" indent="0">
                        <a:buFont typeface="+mj-lt"/>
                        <a:buNone/>
                      </a:pPr>
                      <a:r>
                        <a:rPr lang="es-DO" sz="2800"/>
                        <a:t>3</a:t>
                      </a:r>
                      <a:r>
                        <a:rPr lang="es-DO" sz="2800" kern="1200" baseline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    </a:t>
                      </a:r>
                      <a:r>
                        <a:rPr lang="es-ES" sz="2800" kern="1200" baseline="0" noProof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ANALISTA FINANCIERO DEL PROYECTO (CÓDIGO: CI-003-2025)</a:t>
                      </a:r>
                      <a:endParaRPr lang="es-DO" sz="2800" kern="1200" baseline="0" noProof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1077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088616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108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Tema de Office</vt:lpstr>
      <vt:lpstr>LLAMADO PARA  CONTRATACIÓN DE PERSONAL (CI-001-2025, CI-002-2025 y CI-003-2025) PARA UNIDAD EJECUTORA DEL PROGAMA DE SANIDAD E INONNVACION AGROPECUARIA PRESTAMO NO. 4909/OC-DR (DR-L1137)</vt:lpstr>
      <vt:lpstr>POSICIONES VACANTES PARA LA UNIDAD DE EJECUCIÓN  DEL PROGRAMA DE SANIDAD E INNOVACIÓN AGROPECUARIA PRESTAMO NO. 4909/OC-DR (DR-L1137)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LLAMADO PARA  CONTRATACIÓN DE TECNICOS PARA INSPECCION Y TOMA DE MUESTRAS EN CENTROS DE ACOPIO Y ORDEÑO DE LECHE,  PUERTOS Y AEREOPUERTOS, EMBASCACIONES, ACUACULTURA Y PIENSOS PARA EL DEPARTAMENTO DE INOCUIDAD AGROALIMENTARIA (DIA).</dc:title>
  <dc:creator>Josefina Tavarez</dc:creator>
  <cp:lastModifiedBy>BID</cp:lastModifiedBy>
  <cp:revision>48</cp:revision>
  <dcterms:created xsi:type="dcterms:W3CDTF">2025-04-09T17:53:34Z</dcterms:created>
  <dcterms:modified xsi:type="dcterms:W3CDTF">2025-05-09T17:07:35Z</dcterms:modified>
</cp:coreProperties>
</file>